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png" ContentType="image/png"/>
  <Override PartName="/ppt/media/image4.jpeg" ContentType="image/jpeg"/>
  <Override PartName="/ppt/media/image3.jpeg" ContentType="image/jpeg"/>
  <Override PartName="/ppt/media/image5.jpeg" ContentType="image/jpeg"/>
  <Override PartName="/ppt/media/image6.png" ContentType="image/png"/>
  <Override PartName="/ppt/media/image7.jpeg" ContentType="image/jpeg"/>
  <Override PartName="/ppt/media/image8.png" ContentType="image/png"/>
  <Override PartName="/ppt/media/image9.jpeg" ContentType="image/jpeg"/>
  <Override PartName="/ppt/media/image10.png" ContentType="image/png"/>
  <Override PartName="/ppt/media/image11.jpeg" ContentType="image/jpeg"/>
  <Override PartName="/ppt/media/image12.png" ContentType="image/png"/>
  <Override PartName="/ppt/media/image13.jpeg" ContentType="image/jpeg"/>
  <Override PartName="/ppt/media/image1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251640" y="2286000"/>
            <a:ext cx="834588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ffffff"/>
                </a:solidFill>
                <a:latin typeface="Marianne"/>
                <a:ea typeface="DejaVu Sans"/>
              </a:rPr>
              <a:t>Politiques prioritaires</a:t>
            </a:r>
            <a:endParaRPr b="0" lang="fr-FR" sz="32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ffffff"/>
                </a:solidFill>
                <a:latin typeface="Marianne"/>
                <a:ea typeface="DejaVu Sans"/>
              </a:rPr>
              <a:t>du gouvernement</a:t>
            </a:r>
            <a:endParaRPr b="0" lang="fr-FR" sz="32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endParaRPr b="0" lang="fr-FR" sz="32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ffffff"/>
                </a:solidFill>
                <a:latin typeface="Marianne"/>
                <a:ea typeface="DejaVu Sans"/>
              </a:rPr>
              <a:t>Suivi de la feuille de route interministérielle de l’État à La Réunion</a:t>
            </a:r>
            <a:endParaRPr b="0" lang="fr-FR" sz="3200" spc="-1" strike="noStrike">
              <a:latin typeface="Arial"/>
            </a:endParaRPr>
          </a:p>
        </p:txBody>
      </p:sp>
      <p:sp>
        <p:nvSpPr>
          <p:cNvPr id="40" name="Line 3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" name="CustomShape 4"/>
          <p:cNvSpPr/>
          <p:nvPr/>
        </p:nvSpPr>
        <p:spPr>
          <a:xfrm>
            <a:off x="323640" y="3379680"/>
            <a:ext cx="8417880" cy="10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42" name="CustomShape 5"/>
          <p:cNvSpPr/>
          <p:nvPr/>
        </p:nvSpPr>
        <p:spPr>
          <a:xfrm>
            <a:off x="392760" y="6165360"/>
            <a:ext cx="116280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 rot="21591000">
            <a:off x="3224880" y="41760"/>
            <a:ext cx="4700520" cy="6032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3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1. Rappel du fondement de la méthode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6" name="Line 2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CustomShape 3"/>
          <p:cNvSpPr/>
          <p:nvPr/>
        </p:nvSpPr>
        <p:spPr>
          <a:xfrm>
            <a:off x="1009440" y="1620000"/>
            <a:ext cx="7759080" cy="202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4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5"/>
          <p:cNvSpPr/>
          <p:nvPr/>
        </p:nvSpPr>
        <p:spPr>
          <a:xfrm>
            <a:off x="180720" y="2585880"/>
            <a:ext cx="3778200" cy="83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21215a"/>
                </a:solidFill>
                <a:latin typeface="Marianne"/>
                <a:ea typeface="Marianne-Regular"/>
              </a:rPr>
              <a:t>7 septembre 2022 : le Président de la République souhaite initier un « renouveau de l’outre-mer », avec pour objectif de donner des réponses concrètes aux différents territoires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50" name="CustomShape 6"/>
          <p:cNvSpPr/>
          <p:nvPr/>
        </p:nvSpPr>
        <p:spPr>
          <a:xfrm>
            <a:off x="177480" y="4301640"/>
            <a:ext cx="3778200" cy="83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21215a"/>
                </a:solidFill>
                <a:latin typeface="Marianne-Bold"/>
                <a:ea typeface="Marianne-Bold"/>
              </a:rPr>
              <a:t>Concertation tenue dans tous les territoires : à La Réunion, plus de 250 contributions sont transmises. L’ensemble des contributions a été partagée avec le niveau national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51" name="CustomShape 8"/>
          <p:cNvSpPr/>
          <p:nvPr/>
        </p:nvSpPr>
        <p:spPr>
          <a:xfrm>
            <a:off x="3960000" y="3060000"/>
            <a:ext cx="1438920" cy="1798200"/>
          </a:xfrm>
          <a:custGeom>
            <a:avLst/>
            <a:gdLst/>
            <a:ahLst/>
            <a:rect l="l" t="t" r="r" b="b"/>
            <a:pathLst>
              <a:path w="2502" h="5002">
                <a:moveTo>
                  <a:pt x="0" y="1250"/>
                </a:moveTo>
                <a:lnTo>
                  <a:pt x="1875" y="1250"/>
                </a:lnTo>
                <a:lnTo>
                  <a:pt x="1875" y="0"/>
                </a:lnTo>
                <a:lnTo>
                  <a:pt x="2501" y="2500"/>
                </a:lnTo>
                <a:lnTo>
                  <a:pt x="1875" y="5001"/>
                </a:lnTo>
                <a:lnTo>
                  <a:pt x="1875" y="3750"/>
                </a:lnTo>
                <a:lnTo>
                  <a:pt x="0" y="3750"/>
                </a:lnTo>
                <a:lnTo>
                  <a:pt x="0" y="1250"/>
                </a:lnTo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10"/>
          <p:cNvSpPr/>
          <p:nvPr/>
        </p:nvSpPr>
        <p:spPr>
          <a:xfrm>
            <a:off x="5407920" y="2556000"/>
            <a:ext cx="3598200" cy="65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203864"/>
                </a:solidFill>
                <a:latin typeface="Marianne-Regular"/>
                <a:ea typeface="Marianne-Regular"/>
              </a:rPr>
              <a:t>Le Comité interministériel pour les outre-mer s’est réuni le 18 juillet sous la présidence de la Première ministre et en présence de 17 ministres pour aborder tous les aspects de la vie quotidienne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53" name="CustomShape 12"/>
          <p:cNvSpPr/>
          <p:nvPr/>
        </p:nvSpPr>
        <p:spPr>
          <a:xfrm>
            <a:off x="5511240" y="4269960"/>
            <a:ext cx="3598200" cy="94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203864"/>
                </a:solidFill>
                <a:latin typeface="Marianne-Regular"/>
                <a:ea typeface="Marianne-Regular"/>
              </a:rPr>
              <a:t>72 mesures autour de 5 axes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203864"/>
                </a:solidFill>
                <a:latin typeface="Marianne-Regular"/>
                <a:ea typeface="Marianne-Regular"/>
              </a:rPr>
              <a:t>Exercice annuel</a:t>
            </a:r>
            <a:endParaRPr b="0" lang="fr-F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1" descr=""/>
          <p:cNvPicPr/>
          <p:nvPr/>
        </p:nvPicPr>
        <p:blipFill>
          <a:blip r:embed="rId1"/>
          <a:stretch/>
        </p:blipFill>
        <p:spPr>
          <a:xfrm>
            <a:off x="323640" y="11700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2. Les différents axes du CIOM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540000" y="180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Transformer les économies ultramarines 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pour créer de l’emploi et 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lutter contre la vie chère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540000" y="324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Améliorer la vie quotidienne en outre-mer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540000" y="468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Mieux accompagner, les enfants, 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les jeunes et les étudiants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5040000" y="180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Garantir un environnement normatif 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adapté aux spécificités des outre-mer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5040000" y="324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Construire l’avenir avec des équipements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et infrastructures </a:t>
            </a:r>
            <a:endParaRPr b="0" lang="fr-F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adaptés aux nouveaux défis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5040000" y="4680000"/>
            <a:ext cx="3598920" cy="125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  <a:effectLst>
            <a:outerShdw blurRad="0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Assurer un suivi interministériel régulier</a:t>
            </a:r>
            <a:endParaRPr b="0" lang="fr-F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3_6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63" name="CustomShape 1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3. Feuille de route : axe 1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64" name="Line 2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3"/>
          <p:cNvSpPr/>
          <p:nvPr/>
        </p:nvSpPr>
        <p:spPr>
          <a:xfrm>
            <a:off x="1009440" y="1440000"/>
            <a:ext cx="775908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66" name="CustomShape 4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7" name="" descr=""/>
          <p:cNvPicPr/>
          <p:nvPr/>
        </p:nvPicPr>
        <p:blipFill>
          <a:blip r:embed="rId2"/>
          <a:stretch/>
        </p:blipFill>
        <p:spPr>
          <a:xfrm>
            <a:off x="212040" y="1620000"/>
            <a:ext cx="8638920" cy="2159640"/>
          </a:xfrm>
          <a:prstGeom prst="rect">
            <a:avLst/>
          </a:prstGeom>
          <a:ln w="0">
            <a:noFill/>
          </a:ln>
        </p:spPr>
      </p:pic>
      <p:sp>
        <p:nvSpPr>
          <p:cNvPr id="68" name=""/>
          <p:cNvSpPr/>
          <p:nvPr/>
        </p:nvSpPr>
        <p:spPr>
          <a:xfrm>
            <a:off x="360000" y="3756240"/>
            <a:ext cx="8638920" cy="287964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"/>
          <p:cNvSpPr/>
          <p:nvPr/>
        </p:nvSpPr>
        <p:spPr>
          <a:xfrm>
            <a:off x="397080" y="3830040"/>
            <a:ext cx="8579880" cy="280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Réforme de l’octroi de mer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Soutien renforcé à l’activité industrielle et création de zones franches portuaires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Évaluation des dispositifs de défiscalisation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Renforcer le contrôle de la concurrence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Soutenir la création de fonds d’investissements destinés à stimuler la croissance des PME ultramarines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programme d’accompagnement des chefs d’entreprises prometteurs « accélérateurs petites entreprises »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Définir une stratégie pour développer les échanges commerciaux par bassin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Faciliter les importations régionales de matériaux de construction grâce à un marquage RUP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Accompagner les plans de souveraineté alimentaire des territoires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Donner aux agriculteurs des moyens de protection adaptés contre les organismes et adventices nuisibles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Permettre le renouvellement des flottes de pêche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 3_0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71" name="CustomShape 1_0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3. Feuille de route : axe 2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72" name="Line 2_0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CustomShape 3_0"/>
          <p:cNvSpPr/>
          <p:nvPr/>
        </p:nvSpPr>
        <p:spPr>
          <a:xfrm>
            <a:off x="1009440" y="1440000"/>
            <a:ext cx="775908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74" name="CustomShape 4_0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CustomShape 5_0"/>
          <p:cNvSpPr/>
          <p:nvPr/>
        </p:nvSpPr>
        <p:spPr>
          <a:xfrm>
            <a:off x="432000" y="1375560"/>
            <a:ext cx="83289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"/>
          <p:cNvSpPr/>
          <p:nvPr/>
        </p:nvSpPr>
        <p:spPr>
          <a:xfrm>
            <a:off x="323640" y="3629160"/>
            <a:ext cx="8638920" cy="269892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"/>
          <p:cNvSpPr/>
          <p:nvPr/>
        </p:nvSpPr>
        <p:spPr>
          <a:xfrm>
            <a:off x="355320" y="3719520"/>
            <a:ext cx="8579880" cy="266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Augmenter l’aide à la rénovation de logement de l’ANAH pour les propriétaires bailleurs (de 35 à 50% du coût)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Étendre aux outre-mer le crédit d’impôt de rénovation des logements sociaux hors des QPV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Maintenir la dynamique de construction de logement social grâce à une capacité de prêt d’Action Logement de 780M€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Renforcer les leviers d’action pour l’aménagement urbain du FRAFU aux petites opérations en quartier urbain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Conclure avec le Département de La Réunion une convention pluriannuelle pour le logement des personnes vulnérables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- 150M€ pour renforcer l’offre médico-sociale en faveur des personnes en situation de handicap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Renforcer la politique de mobilité : augmentation du taux de prise en charge à 50 %, seuil de quotient familial relevé à 18k€, élargissement des publics bénéficiaires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4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127080" y="1696680"/>
            <a:ext cx="8871840" cy="193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3_1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80" name="CustomShape 1_1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3. Feuille de route : axe 3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81" name="Line 2_1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CustomShape 3_1"/>
          <p:cNvSpPr/>
          <p:nvPr/>
        </p:nvSpPr>
        <p:spPr>
          <a:xfrm>
            <a:off x="1009440" y="1440000"/>
            <a:ext cx="775908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83" name="CustomShape 4_1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5_1"/>
          <p:cNvSpPr/>
          <p:nvPr/>
        </p:nvSpPr>
        <p:spPr>
          <a:xfrm>
            <a:off x="432000" y="1375560"/>
            <a:ext cx="83289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"/>
          <p:cNvSpPr/>
          <p:nvPr/>
        </p:nvSpPr>
        <p:spPr>
          <a:xfrm>
            <a:off x="248760" y="3600000"/>
            <a:ext cx="8638920" cy="305964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"/>
          <p:cNvSpPr/>
          <p:nvPr/>
        </p:nvSpPr>
        <p:spPr>
          <a:xfrm>
            <a:off x="315720" y="3599280"/>
            <a:ext cx="8579880" cy="30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Créer 10 000 solutions d’accueil supplémentaires pour les jeunes enfants dont 4 000 places en crèche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Développer l’enseignement des langues régionales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Assurer la gratuité des petits-déjeuners et des manuels scolaires dans les écoles du primaire grâce à un nouveau pacte des solidarités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Renforcer la résiliences des écoles primaires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Renforcement de la lutte contre l’illettrisme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Investir dans les centres de formation et d’apprentissage pour disposer d’une offre de formation de qualité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Augmenter les bourses étudiantes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Rénover 600 logements étudiants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Accompagner la labellisation de lieux culturels ambitieux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Financer pendant 5 ans la formation et le recrutement d’agents de bibliothèque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Mettre en cohérence l’appréciation des CIMM des fonctionnaires de l’État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Favoriser les parcours d’excellence dans la fonction publique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4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180000" y="1540440"/>
            <a:ext cx="8638920" cy="205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 3_2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89" name="CustomShape 1_2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3. Feuille de route : axe 4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90" name="Line 2_2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3_2"/>
          <p:cNvSpPr/>
          <p:nvPr/>
        </p:nvSpPr>
        <p:spPr>
          <a:xfrm>
            <a:off x="1009440" y="1440000"/>
            <a:ext cx="775908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92" name="CustomShape 4_2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5_2"/>
          <p:cNvSpPr/>
          <p:nvPr/>
        </p:nvSpPr>
        <p:spPr>
          <a:xfrm>
            <a:off x="432000" y="1375560"/>
            <a:ext cx="83289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"/>
          <p:cNvSpPr/>
          <p:nvPr/>
        </p:nvSpPr>
        <p:spPr>
          <a:xfrm>
            <a:off x="360000" y="4320000"/>
            <a:ext cx="8638920" cy="177228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"/>
          <p:cNvSpPr/>
          <p:nvPr/>
        </p:nvSpPr>
        <p:spPr>
          <a:xfrm>
            <a:off x="419040" y="4500000"/>
            <a:ext cx="8579880" cy="14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Généraliser le réflexe OM dans la fabrication de la norme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Créer des autorités uniques de gestion locales pour les services publics du quotidien (transports, déchets, eau, assainissement..)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Instaurer des instances de planification type « Comités régionaux de l’énergie »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Associer les territoires ultramarins à la politique étrangère de la France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400" spc="-1" strike="noStrike">
              <a:latin typeface="Arial"/>
            </a:endParaRPr>
          </a:p>
        </p:txBody>
      </p:sp>
      <p:pic>
        <p:nvPicPr>
          <p:cNvPr id="96" name="" descr=""/>
          <p:cNvPicPr/>
          <p:nvPr/>
        </p:nvPicPr>
        <p:blipFill>
          <a:blip r:embed="rId2"/>
          <a:stretch/>
        </p:blipFill>
        <p:spPr>
          <a:xfrm>
            <a:off x="360000" y="1489320"/>
            <a:ext cx="8458920" cy="263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 3_3" descr=""/>
          <p:cNvPicPr/>
          <p:nvPr/>
        </p:nvPicPr>
        <p:blipFill>
          <a:blip r:embed="rId1"/>
          <a:stretch/>
        </p:blipFill>
        <p:spPr>
          <a:xfrm>
            <a:off x="323640" y="116640"/>
            <a:ext cx="1701720" cy="1576800"/>
          </a:xfrm>
          <a:prstGeom prst="rect">
            <a:avLst/>
          </a:prstGeom>
          <a:ln w="0">
            <a:noFill/>
          </a:ln>
        </p:spPr>
      </p:pic>
      <p:sp>
        <p:nvSpPr>
          <p:cNvPr id="98" name="CustomShape 1_3"/>
          <p:cNvSpPr/>
          <p:nvPr/>
        </p:nvSpPr>
        <p:spPr>
          <a:xfrm>
            <a:off x="2329200" y="619560"/>
            <a:ext cx="64317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000" spc="-1" strike="noStrike">
                <a:solidFill>
                  <a:srgbClr val="000099"/>
                </a:solidFill>
                <a:latin typeface="Marianne"/>
                <a:ea typeface="DejaVu Sans"/>
              </a:rPr>
              <a:t>3. Feuille de route : axe 5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99" name="Line 2_3"/>
          <p:cNvSpPr/>
          <p:nvPr/>
        </p:nvSpPr>
        <p:spPr>
          <a:xfrm>
            <a:off x="395280" y="6093000"/>
            <a:ext cx="8353080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3_3"/>
          <p:cNvSpPr/>
          <p:nvPr/>
        </p:nvSpPr>
        <p:spPr>
          <a:xfrm>
            <a:off x="1009440" y="1440000"/>
            <a:ext cx="775908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101" name="CustomShape 4_3"/>
          <p:cNvSpPr/>
          <p:nvPr/>
        </p:nvSpPr>
        <p:spPr>
          <a:xfrm>
            <a:off x="397080" y="6093360"/>
            <a:ext cx="1162800" cy="33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CustomShape 5_3"/>
          <p:cNvSpPr/>
          <p:nvPr/>
        </p:nvSpPr>
        <p:spPr>
          <a:xfrm>
            <a:off x="432000" y="1375560"/>
            <a:ext cx="8328960" cy="5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"/>
          <p:cNvSpPr/>
          <p:nvPr/>
        </p:nvSpPr>
        <p:spPr>
          <a:xfrm>
            <a:off x="320040" y="4002480"/>
            <a:ext cx="8638920" cy="2656440"/>
          </a:xfrm>
          <a:prstGeom prst="rect">
            <a:avLst/>
          </a:prstGeom>
          <a:solidFill>
            <a:srgbClr val="eeeee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"/>
          <p:cNvSpPr/>
          <p:nvPr/>
        </p:nvSpPr>
        <p:spPr>
          <a:xfrm>
            <a:off x="320040" y="4065120"/>
            <a:ext cx="8579880" cy="266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1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2,3mds€ pour les contrats de convergence et de transformation 2024-2027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Mobiliser Expertise France et le CEREMA pour apporter une assistance technique réactive aux collectivités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Prolonger jusqu’en 2038 la loi du 27/12/2018 visant à faciliter la sortie de l’indivision successorale et à relancer la politique du logement en OM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Définir de nouveaux outils juridiques pour accélérer la résorption du désordre foncier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Définir d’ici mi-2024 une stratégie complète d’atténuation et d’adaptation au changement climatique 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Adapter le dispositif Zéro artificialisation nette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Faciliter l’installation d’équipements d’intérêt général dans les communes soumises à la loi Littoral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Sécuriser l’accès à l’eau potable en renforçant le plan Eau DOM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Améliorer la collecte des déchets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Arial"/>
                <a:ea typeface="DejaVu Sans"/>
              </a:rPr>
              <a:t>- Adapter les forêts ultramarines au changement climatique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400" spc="-1" strike="noStrike"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180000" y="1620000"/>
            <a:ext cx="8588520" cy="2108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LibreOffice/7.2.7.2.M8$Windows_X86_64 LibreOffice_project/cf1bdbb7fdbe4cc2bde03370057fbbb79d316db5</Application>
  <AppVersion>15.0000</AppVersion>
  <Words>187</Words>
  <Paragraphs>70</Paragraphs>
  <Company>Prefecture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2023-08-09T16:27:14Z</dcterms:created>
  <dc:creator/>
  <dc:description/>
  <dc:language>fr-FR</dc:language>
  <cp:lastModifiedBy/>
  <dcterms:modified xsi:type="dcterms:W3CDTF">2023-08-09T16:45:56Z</dcterms:modified>
  <cp:revision>3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0</vt:i4>
  </property>
  <property fmtid="{D5CDD505-2E9C-101B-9397-08002B2CF9AE}" pid="7" name="PresentationFormat">
    <vt:lpwstr>Affichage à l'écran (4:3)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7</vt:i4>
  </property>
</Properties>
</file>